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75" r:id="rId2"/>
    <p:sldId id="282" r:id="rId3"/>
    <p:sldId id="278" r:id="rId4"/>
    <p:sldId id="274" r:id="rId5"/>
    <p:sldId id="352" r:id="rId6"/>
    <p:sldId id="347" r:id="rId7"/>
    <p:sldId id="334" r:id="rId8"/>
    <p:sldId id="351" r:id="rId9"/>
    <p:sldId id="353" r:id="rId10"/>
    <p:sldId id="348" r:id="rId11"/>
    <p:sldId id="349" r:id="rId12"/>
    <p:sldId id="350" r:id="rId13"/>
  </p:sldIdLst>
  <p:sldSz cx="12192000" cy="6858000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3AFD32-6DAE-43D8-BE06-9F89E5B18314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C93D72-2749-44CE-93E3-9D4BB67B4C8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5FC81-272F-496D-B45C-5E945AB05876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435E0-A2EE-4C1D-A4F9-08FF24656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3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592F4-A641-4573-9504-9FBE1E01B8F2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8A294-FB49-46C9-9F32-40667774CD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27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E372B-DED4-4D75-9211-9CA9A424EDB5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1602D-48DE-4A90-A398-10E7935F0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42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BBE8D-C2EF-4658-9CC7-250BC80A7EBB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113C9-8086-4992-AFBE-FF0B5DE1D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191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6F8DE-A762-4612-A99F-3F78BFFDE589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9D145-A496-44CE-AE9C-EB58D90CBE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13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5E5C-75A8-423F-8EBC-7AA694D3653D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14FD3-29E1-450E-9D86-30223A0C2F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64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D27B-6690-4034-9BEE-E90A6DF9592C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57FAE-8484-4B19-9909-A60EA92A88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9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604EA-86D9-4478-BE94-EF96229A4DFC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D56CD-3A5C-4E95-8CFF-A2B6D7A5B7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90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F304B-3FBA-4098-917E-30E1AFDBFB20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AFB57-49F0-407D-8DD4-FD0DD04F5F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7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1B25-D0C1-4867-B9AA-10F6F84BC98B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B53C5-D1D0-47C9-A986-1CF444611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38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4C46-A644-42BB-A59A-E8E80C809E64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06103-F7BA-4F93-86FB-434C14188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02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1A45F7-03C0-424E-B01C-93881C74D62A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6D77246-8D29-4ED2-B9EA-49287C7B8EB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6.pn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5.jpg"/><Relationship Id="rId5" Type="http://schemas.openxmlformats.org/officeDocument/2006/relationships/image" Target="../media/image14.pn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jpeg"/><Relationship Id="rId1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0.png"/><Relationship Id="rId7" Type="http://schemas.openxmlformats.org/officeDocument/2006/relationships/image" Target="../media/image3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0390"/>
            <a:ext cx="121920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ea typeface="Adobe Heiti Std R" panose="020B0400000000000000" pitchFamily="34" charset="-128"/>
              </a:rPr>
              <a:t>UNIT 9. FESTIVALS AROUND THE WORLD</a:t>
            </a:r>
          </a:p>
          <a:p>
            <a:pPr algn="ctr">
              <a:defRPr/>
            </a:pPr>
            <a:r>
              <a:rPr lang="en-US" sz="400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ea typeface="Adobe Heiti Std R" panose="020B0400000000000000" pitchFamily="34" charset="-128"/>
              </a:rPr>
              <a:t>GETTING </a:t>
            </a:r>
            <a:r>
              <a:rPr lang="en-US" sz="4000" b="1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ea typeface="Adobe Heiti Std R" panose="020B0400000000000000" pitchFamily="34" charset="-128"/>
              </a:rPr>
              <a:t>STARTED</a:t>
            </a:r>
            <a:endParaRPr lang="en-US" sz="4000" b="1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  <a:ea typeface="Adobe Heiti Std R" panose="020B04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774" y="161925"/>
            <a:ext cx="919508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Write the festival in the box under the pictures. Then listen and repeat.</a:t>
            </a:r>
          </a:p>
        </p:txBody>
      </p:sp>
      <p:sp>
        <p:nvSpPr>
          <p:cNvPr id="5" name="Oval 4"/>
          <p:cNvSpPr/>
          <p:nvPr/>
        </p:nvSpPr>
        <p:spPr>
          <a:xfrm>
            <a:off x="95250" y="161925"/>
            <a:ext cx="323850" cy="371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25" y="113128"/>
            <a:ext cx="5492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437" y="75876"/>
            <a:ext cx="598063" cy="59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885" y="77062"/>
            <a:ext cx="660539" cy="66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9125" y="773113"/>
            <a:ext cx="1800225" cy="4079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66FF"/>
                </a:solidFill>
              </a:rPr>
              <a:t>Tet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52750" y="792163"/>
            <a:ext cx="1800225" cy="409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FF"/>
                </a:solidFill>
              </a:rPr>
              <a:t>Easter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00700" y="779463"/>
            <a:ext cx="2238375" cy="409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FF"/>
                </a:solidFill>
              </a:rPr>
              <a:t>Christmas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31225" y="800100"/>
            <a:ext cx="2908300" cy="407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FF"/>
                </a:solidFill>
              </a:rPr>
              <a:t>Cannes Film Festival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9125" y="1295400"/>
            <a:ext cx="1800225" cy="407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FF"/>
                </a:solidFill>
              </a:rPr>
              <a:t>Rock in Rio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2750" y="1314450"/>
            <a:ext cx="1800225" cy="409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FF"/>
                </a:solidFill>
              </a:rPr>
              <a:t>Halloween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00700" y="1301750"/>
            <a:ext cx="2238375" cy="407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FF"/>
                </a:solidFill>
              </a:rPr>
              <a:t>Water Festival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31225" y="1320800"/>
            <a:ext cx="2908300" cy="409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FF"/>
                </a:solidFill>
              </a:rPr>
              <a:t>Ghost Day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" y="1926141"/>
            <a:ext cx="2342450" cy="178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00" y="1926141"/>
            <a:ext cx="2342450" cy="178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30" y="1926141"/>
            <a:ext cx="2342450" cy="178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74" y="1926141"/>
            <a:ext cx="2342450" cy="178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" y="4424319"/>
            <a:ext cx="2342450" cy="178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4388623"/>
            <a:ext cx="2342450" cy="178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30" y="4388623"/>
            <a:ext cx="2342450" cy="178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74" y="4388623"/>
            <a:ext cx="2342450" cy="178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34"/>
          <p:cNvSpPr/>
          <p:nvPr/>
        </p:nvSpPr>
        <p:spPr>
          <a:xfrm>
            <a:off x="9367838" y="3876675"/>
            <a:ext cx="1800225" cy="409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Tet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08275" y="3714750"/>
            <a:ext cx="2908300" cy="409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439275" y="6178550"/>
            <a:ext cx="1800225" cy="407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Easter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952750" y="6234113"/>
            <a:ext cx="2238375" cy="407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18213" y="3787775"/>
            <a:ext cx="2212975" cy="409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Ghost Day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31775" y="3756025"/>
            <a:ext cx="2238375" cy="409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Water Festival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9100" y="6234113"/>
            <a:ext cx="1800225" cy="407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Rock in Rio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00775" y="6234113"/>
            <a:ext cx="1800225" cy="4079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Halloween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5637" y="1323975"/>
            <a:ext cx="10682575" cy="5353050"/>
          </a:xfrm>
          <a:prstGeom prst="roundRect">
            <a:avLst/>
          </a:prstGeom>
          <a:solidFill>
            <a:schemeClr val="bg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8800" y="161925"/>
            <a:ext cx="1008538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/>
                </a:solidFill>
              </a:rPr>
              <a:t>Match the festivals below with the reasons they are held.</a:t>
            </a:r>
          </a:p>
        </p:txBody>
      </p:sp>
      <p:sp>
        <p:nvSpPr>
          <p:cNvPr id="5" name="Oval 4"/>
          <p:cNvSpPr/>
          <p:nvPr/>
        </p:nvSpPr>
        <p:spPr>
          <a:xfrm>
            <a:off x="886690" y="4363"/>
            <a:ext cx="797791" cy="7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3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388" y="6115050"/>
            <a:ext cx="7130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373" y="1469164"/>
            <a:ext cx="8159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5637" y="773113"/>
            <a:ext cx="2003714" cy="4079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religious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49262" y="792163"/>
            <a:ext cx="2003714" cy="409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seasonal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47686" y="779463"/>
            <a:ext cx="2491390" cy="409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music/ arts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02484" y="800100"/>
            <a:ext cx="3237041" cy="407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superstitious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42" y="4065887"/>
            <a:ext cx="2501622" cy="178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30" y="1317486"/>
            <a:ext cx="2559425" cy="204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37" y="4220669"/>
            <a:ext cx="2433096" cy="183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79" y="1440341"/>
            <a:ext cx="2963104" cy="2015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34"/>
          <p:cNvSpPr/>
          <p:nvPr/>
        </p:nvSpPr>
        <p:spPr>
          <a:xfrm>
            <a:off x="7663940" y="3455890"/>
            <a:ext cx="2971883" cy="409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religious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36073" y="3468688"/>
            <a:ext cx="3775652" cy="409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music/ arts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263106" y="6018213"/>
            <a:ext cx="2872958" cy="409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superstitious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670830" y="6029325"/>
            <a:ext cx="2905933" cy="409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seasonal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0644" y="840509"/>
            <a:ext cx="5861050" cy="5388841"/>
          </a:xfrm>
          <a:prstGeom prst="roundRect">
            <a:avLst/>
          </a:prstGeom>
          <a:solidFill>
            <a:schemeClr val="bg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i="1" dirty="0">
                <a:solidFill>
                  <a:schemeClr val="tx1"/>
                </a:solidFill>
              </a:rPr>
              <a:t>Example: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A: I think Rock in Rio and the Cannes Film Festival are music or arts festivals.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B: I agree.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A: Which do you think are seasonal festivals?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B: I think Christmas and Easter. How about you?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A: I think Halloween and Ghost Day.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1157" y="189568"/>
            <a:ext cx="73533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/>
                </a:solidFill>
              </a:rPr>
              <a:t>Compare your answer with a partner</a:t>
            </a:r>
          </a:p>
        </p:txBody>
      </p:sp>
      <p:sp>
        <p:nvSpPr>
          <p:cNvPr id="5" name="Oval 4"/>
          <p:cNvSpPr/>
          <p:nvPr/>
        </p:nvSpPr>
        <p:spPr>
          <a:xfrm>
            <a:off x="704850" y="73025"/>
            <a:ext cx="819150" cy="639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6115050"/>
            <a:ext cx="5492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4362450"/>
            <a:ext cx="195897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6865143" y="1209675"/>
            <a:ext cx="5190331" cy="4791075"/>
          </a:xfrm>
          <a:prstGeom prst="roundRect">
            <a:avLst/>
          </a:prstGeom>
          <a:solidFill>
            <a:schemeClr val="bg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A: I think </a:t>
            </a:r>
            <a:r>
              <a:rPr lang="en-US" sz="3200" dirty="0" smtClean="0">
                <a:solidFill>
                  <a:schemeClr val="tx1"/>
                </a:solidFill>
              </a:rPr>
              <a:t>……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 …… </a:t>
            </a:r>
            <a:r>
              <a:rPr lang="en-US" sz="3200" dirty="0">
                <a:solidFill>
                  <a:schemeClr val="tx1"/>
                </a:solidFill>
              </a:rPr>
              <a:t>are </a:t>
            </a:r>
            <a:r>
              <a:rPr lang="en-US" sz="3200" dirty="0" smtClean="0">
                <a:solidFill>
                  <a:schemeClr val="tx1"/>
                </a:solidFill>
              </a:rPr>
              <a:t>…………….. festivals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B: I </a:t>
            </a:r>
            <a:r>
              <a:rPr lang="en-US" sz="3200" dirty="0" smtClean="0">
                <a:solidFill>
                  <a:schemeClr val="tx1"/>
                </a:solidFill>
              </a:rPr>
              <a:t>agree/ I don’t agree.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A: Which do you think are </a:t>
            </a:r>
            <a:r>
              <a:rPr lang="en-US" sz="3200" dirty="0" smtClean="0">
                <a:solidFill>
                  <a:schemeClr val="tx1"/>
                </a:solidFill>
              </a:rPr>
              <a:t>……………… </a:t>
            </a:r>
            <a:r>
              <a:rPr lang="en-US" sz="3200" dirty="0">
                <a:solidFill>
                  <a:schemeClr val="tx1"/>
                </a:solidFill>
              </a:rPr>
              <a:t>festivals?</a:t>
            </a:r>
          </a:p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B: I think </a:t>
            </a:r>
            <a:r>
              <a:rPr lang="en-US" sz="3200" dirty="0" smtClean="0">
                <a:solidFill>
                  <a:schemeClr val="tx1"/>
                </a:solidFill>
              </a:rPr>
              <a:t>……….…………</a:t>
            </a:r>
          </a:p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How </a:t>
            </a:r>
            <a:r>
              <a:rPr lang="en-US" sz="3200" dirty="0">
                <a:solidFill>
                  <a:schemeClr val="tx1"/>
                </a:solidFill>
              </a:rPr>
              <a:t>about you?</a:t>
            </a:r>
          </a:p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A: I think </a:t>
            </a:r>
            <a:r>
              <a:rPr lang="en-US" sz="3200" dirty="0" smtClean="0">
                <a:solidFill>
                  <a:schemeClr val="tx1"/>
                </a:solidFill>
              </a:rPr>
              <a:t>………………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53648" y="2768774"/>
            <a:ext cx="889541" cy="939299"/>
          </a:xfrm>
          <a:prstGeom prst="rightArrow">
            <a:avLst/>
          </a:prstGeom>
          <a:solidFill>
            <a:srgbClr val="99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72208" y="1784539"/>
            <a:ext cx="2155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</a:rPr>
              <a:t>Rock in Rio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54660" y="2204934"/>
            <a:ext cx="34210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70918" y="2204934"/>
            <a:ext cx="2155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19917" y="2645946"/>
            <a:ext cx="2155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</a:rPr>
              <a:t>arts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152518" y="3507529"/>
            <a:ext cx="2155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</a:rPr>
              <a:t>seasonal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708832" y="4362123"/>
            <a:ext cx="2155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828145" y="4331028"/>
            <a:ext cx="1174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</a:rPr>
              <a:t>Easter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715933" y="5198381"/>
            <a:ext cx="2155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</a:rPr>
              <a:t>Halloween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925845" y="5197804"/>
            <a:ext cx="2155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</a:rPr>
              <a:t>Ghost 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43063"/>
            <a:ext cx="358140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75212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rgbClr val="FFFF00"/>
                </a:solidFill>
              </a:rPr>
              <a:t>Unit 9. </a:t>
            </a:r>
            <a:r>
              <a:rPr lang="en-US" altLang="en-US" sz="4000" b="1" dirty="0">
                <a:solidFill>
                  <a:srgbClr val="FFFF00"/>
                </a:solidFill>
              </a:rPr>
              <a:t>Festivals around the world</a:t>
            </a:r>
          </a:p>
          <a:p>
            <a:pPr algn="ctr"/>
            <a:r>
              <a:rPr lang="en-US" altLang="en-US" sz="4000" b="1" dirty="0">
                <a:solidFill>
                  <a:srgbClr val="FFFF00"/>
                </a:solidFill>
              </a:rPr>
              <a:t>Getting started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895350" y="2146300"/>
            <a:ext cx="67246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>
              <a:buAutoNum type="romanUcPeriod"/>
            </a:pPr>
            <a:r>
              <a:rPr lang="en-US" altLang="en-US" sz="4000" dirty="0" smtClean="0">
                <a:solidFill>
                  <a:schemeClr val="bg1"/>
                </a:solidFill>
              </a:rPr>
              <a:t>Listen </a:t>
            </a:r>
            <a:r>
              <a:rPr lang="en-US" altLang="en-US" sz="4000" dirty="0">
                <a:solidFill>
                  <a:schemeClr val="bg1"/>
                </a:solidFill>
              </a:rPr>
              <a:t>and </a:t>
            </a:r>
            <a:r>
              <a:rPr lang="en-US" altLang="en-US" sz="4000" dirty="0" smtClean="0">
                <a:solidFill>
                  <a:schemeClr val="bg1"/>
                </a:solidFill>
              </a:rPr>
              <a:t>read</a:t>
            </a:r>
          </a:p>
          <a:p>
            <a:r>
              <a:rPr lang="en-US" altLang="en-US" sz="4000" dirty="0" smtClean="0">
                <a:solidFill>
                  <a:schemeClr val="bg1"/>
                </a:solidFill>
              </a:rPr>
              <a:t>“The festival project”</a:t>
            </a:r>
          </a:p>
          <a:p>
            <a:pPr marL="571500" indent="-571500">
              <a:buAutoNum type="romanUcPeriod"/>
            </a:pPr>
            <a:endParaRPr lang="en-US" altLang="en-US" sz="4000" dirty="0">
              <a:solidFill>
                <a:schemeClr val="bg1"/>
              </a:solidFill>
            </a:endParaRPr>
          </a:p>
          <a:p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4102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6970713" y="87313"/>
            <a:ext cx="3781425" cy="723900"/>
          </a:xfrm>
          <a:prstGeom prst="wedgeRoundRectCallout">
            <a:avLst>
              <a:gd name="adj1" fmla="val -42495"/>
              <a:gd name="adj2" fmla="val 10402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What are they talking about?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8029575" y="6134100"/>
            <a:ext cx="4162425" cy="723900"/>
          </a:xfrm>
          <a:prstGeom prst="wedgeRoundRectCallout">
            <a:avLst>
              <a:gd name="adj1" fmla="val -52764"/>
              <a:gd name="adj2" fmla="val -10255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Where are they?</a:t>
            </a:r>
          </a:p>
        </p:txBody>
      </p:sp>
      <p:pic>
        <p:nvPicPr>
          <p:cNvPr id="6157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538" y="14288"/>
            <a:ext cx="6223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" y="4504571"/>
            <a:ext cx="4457700" cy="239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608013" y="209550"/>
            <a:ext cx="2773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1. Listen and read.</a:t>
            </a:r>
          </a:p>
        </p:txBody>
      </p:sp>
      <p:sp>
        <p:nvSpPr>
          <p:cNvPr id="2056" name="TextBox 4"/>
          <p:cNvSpPr txBox="1">
            <a:spLocks noChangeArrowheads="1"/>
          </p:cNvSpPr>
          <p:nvPr/>
        </p:nvSpPr>
        <p:spPr bwMode="auto">
          <a:xfrm>
            <a:off x="358775" y="788988"/>
            <a:ext cx="44132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900" b="1"/>
              <a:t>Teacher:</a:t>
            </a:r>
            <a:r>
              <a:rPr lang="en-US" altLang="en-US" sz="1900"/>
              <a:t> Which festival did you choose, Nick?</a:t>
            </a:r>
          </a:p>
        </p:txBody>
      </p:sp>
      <p:sp>
        <p:nvSpPr>
          <p:cNvPr id="2057" name="TextBox 5"/>
          <p:cNvSpPr txBox="1">
            <a:spLocks noChangeArrowheads="1"/>
          </p:cNvSpPr>
          <p:nvPr/>
        </p:nvSpPr>
        <p:spPr bwMode="auto">
          <a:xfrm>
            <a:off x="358775" y="1276022"/>
            <a:ext cx="430371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900" b="1" dirty="0"/>
              <a:t>Nick:</a:t>
            </a:r>
            <a:r>
              <a:rPr lang="en-US" altLang="en-US" sz="1900" dirty="0"/>
              <a:t> Actually, I chose a Vietnamese festival! </a:t>
            </a:r>
          </a:p>
        </p:txBody>
      </p:sp>
      <p:sp>
        <p:nvSpPr>
          <p:cNvPr id="2059" name="TextBox 9"/>
          <p:cNvSpPr txBox="1">
            <a:spLocks noChangeArrowheads="1"/>
          </p:cNvSpPr>
          <p:nvPr/>
        </p:nvSpPr>
        <p:spPr bwMode="auto">
          <a:xfrm>
            <a:off x="311944" y="1922840"/>
            <a:ext cx="441166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900" b="1" dirty="0"/>
              <a:t>Teacher:</a:t>
            </a:r>
            <a:r>
              <a:rPr lang="en-US" altLang="en-US" sz="1900" dirty="0"/>
              <a:t> Oh really? Which one did you choose?</a:t>
            </a:r>
            <a:endParaRPr lang="en-US" altLang="en-US" sz="19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2060" name="TextBox 10"/>
          <p:cNvSpPr txBox="1">
            <a:spLocks noChangeArrowheads="1"/>
          </p:cNvSpPr>
          <p:nvPr/>
        </p:nvSpPr>
        <p:spPr bwMode="auto">
          <a:xfrm>
            <a:off x="302419" y="2503537"/>
            <a:ext cx="440213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900" b="1" dirty="0"/>
              <a:t>Nick:</a:t>
            </a:r>
            <a:r>
              <a:rPr lang="en-US" altLang="en-US" sz="1900" dirty="0"/>
              <a:t> I chose the Elephant Race Festival in </a:t>
            </a:r>
            <a:r>
              <a:rPr lang="en-US" altLang="en-US" sz="1900" dirty="0" err="1"/>
              <a:t>Dak</a:t>
            </a:r>
            <a:r>
              <a:rPr lang="en-US" altLang="en-US" sz="1900" dirty="0"/>
              <a:t> Lak. I think elephants are fascinating animals! It must be amazing to see them racing.</a:t>
            </a:r>
          </a:p>
        </p:txBody>
      </p:sp>
      <p:sp>
        <p:nvSpPr>
          <p:cNvPr id="2061" name="TextBox 11"/>
          <p:cNvSpPr txBox="1">
            <a:spLocks noChangeArrowheads="1"/>
          </p:cNvSpPr>
          <p:nvPr/>
        </p:nvSpPr>
        <p:spPr bwMode="auto">
          <a:xfrm>
            <a:off x="283369" y="3819525"/>
            <a:ext cx="456406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900" b="1" dirty="0"/>
              <a:t>Teacher:</a:t>
            </a:r>
            <a:r>
              <a:rPr lang="en-US" sz="1900" dirty="0"/>
              <a:t> OK, that’s interesting. How about you, Mai?</a:t>
            </a:r>
            <a:endParaRPr lang="en-US" sz="1900" dirty="0" smtClean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062" name="TextBox 12"/>
          <p:cNvSpPr txBox="1">
            <a:spLocks noChangeArrowheads="1"/>
          </p:cNvSpPr>
          <p:nvPr/>
        </p:nvSpPr>
        <p:spPr bwMode="auto">
          <a:xfrm>
            <a:off x="5102225" y="703263"/>
            <a:ext cx="56594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en-US" sz="2100" b="1" dirty="0"/>
              <a:t>Mai:</a:t>
            </a:r>
            <a:r>
              <a:rPr lang="fr-FR" altLang="en-US" sz="2100" dirty="0"/>
              <a:t> I chose </a:t>
            </a:r>
            <a:r>
              <a:rPr lang="fr-FR" altLang="en-US" sz="2100" dirty="0" err="1"/>
              <a:t>Diwali</a:t>
            </a:r>
            <a:r>
              <a:rPr lang="fr-FR" altLang="en-US" sz="2100" dirty="0"/>
              <a:t>. </a:t>
            </a:r>
            <a:r>
              <a:rPr lang="fr-FR" altLang="en-US" sz="2100" dirty="0" err="1"/>
              <a:t>It’s</a:t>
            </a:r>
            <a:r>
              <a:rPr lang="fr-FR" altLang="en-US" sz="2100" dirty="0"/>
              <a:t> an </a:t>
            </a:r>
            <a:r>
              <a:rPr lang="fr-FR" altLang="en-US" sz="2100" dirty="0" err="1"/>
              <a:t>Indian</a:t>
            </a:r>
            <a:r>
              <a:rPr lang="fr-FR" altLang="en-US" sz="2100" dirty="0"/>
              <a:t> festival</a:t>
            </a:r>
            <a:r>
              <a:rPr lang="en-US" altLang="en-US" sz="2100" dirty="0">
                <a:solidFill>
                  <a:srgbClr val="333333"/>
                </a:solidFill>
                <a:latin typeface="Helvetica Neue"/>
              </a:rPr>
              <a:t> </a:t>
            </a:r>
          </a:p>
        </p:txBody>
      </p:sp>
      <p:sp>
        <p:nvSpPr>
          <p:cNvPr id="2063" name="TextBox 13"/>
          <p:cNvSpPr txBox="1">
            <a:spLocks noChangeArrowheads="1"/>
          </p:cNvSpPr>
          <p:nvPr/>
        </p:nvSpPr>
        <p:spPr bwMode="auto">
          <a:xfrm>
            <a:off x="5080000" y="1007591"/>
            <a:ext cx="58531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/>
              <a:t>Teacher:</a:t>
            </a:r>
            <a:r>
              <a:rPr lang="en-US" altLang="en-US" sz="2100"/>
              <a:t> Why did you choose it?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34938"/>
            <a:ext cx="56038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88156" y="863"/>
            <a:ext cx="411106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66FF"/>
                </a:solidFill>
              </a:rPr>
              <a:t>THE FESTIVAL PROJECT.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FF"/>
              </a:solidFill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5059363" y="1311919"/>
            <a:ext cx="681831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/>
              <a:t>Mai:</a:t>
            </a:r>
            <a:r>
              <a:rPr lang="en-US" altLang="en-US" sz="2100"/>
              <a:t> Well, it’s called the 'Festival of Lights’ and it’s a religious festival. I think candles are so romantic, and I love fireworks. There are lots of both during Diwali.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5059363" y="2262578"/>
            <a:ext cx="681831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/>
              <a:t>Teacher:</a:t>
            </a:r>
            <a:r>
              <a:rPr lang="en-US" altLang="en-US" sz="2100"/>
              <a:t> That’s a great choice. And you, Phong?</a:t>
            </a: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5100639" y="2566906"/>
            <a:ext cx="681831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 dirty="0" err="1"/>
              <a:t>Phong</a:t>
            </a:r>
            <a:r>
              <a:rPr lang="en-US" altLang="en-US" sz="2100" b="1" dirty="0"/>
              <a:t>:</a:t>
            </a:r>
            <a:r>
              <a:rPr lang="en-US" altLang="en-US" sz="2100" dirty="0"/>
              <a:t> I chose La Tomatina. It’s held in Spain, in a small town called </a:t>
            </a:r>
            <a:r>
              <a:rPr lang="en-US" altLang="en-US" sz="2100" dirty="0" err="1"/>
              <a:t>Buñol</a:t>
            </a:r>
            <a:r>
              <a:rPr lang="en-US" altLang="en-US" sz="2100" dirty="0"/>
              <a:t>. It’s a seasonal festival to celebrate the tomato harvest.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5049839" y="3517565"/>
            <a:ext cx="68183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 dirty="0"/>
              <a:t>Teacher:</a:t>
            </a:r>
            <a:r>
              <a:rPr lang="en-US" altLang="en-US" sz="2100" dirty="0"/>
              <a:t> What do you like about it?</a:t>
            </a: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5105401" y="3821893"/>
            <a:ext cx="68183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 dirty="0" err="1"/>
              <a:t>Phong</a:t>
            </a:r>
            <a:r>
              <a:rPr lang="en-US" altLang="en-US" sz="2100" b="1" dirty="0"/>
              <a:t>:</a:t>
            </a:r>
            <a:r>
              <a:rPr lang="en-US" altLang="en-US" sz="2100" dirty="0"/>
              <a:t> For one hour, people get to throw tomatoes at each other!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5100639" y="4449387"/>
            <a:ext cx="690086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 dirty="0"/>
              <a:t>Teacher:</a:t>
            </a:r>
            <a:r>
              <a:rPr lang="en-US" altLang="en-US" sz="2100" dirty="0"/>
              <a:t> Wow! That does sound unusual. OK, finally, Mi. 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5119688" y="4753715"/>
            <a:ext cx="690086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 dirty="0" err="1"/>
              <a:t>Mi</a:t>
            </a:r>
            <a:r>
              <a:rPr lang="en-US" altLang="en-US" sz="2100" b="1" dirty="0"/>
              <a:t>:</a:t>
            </a:r>
            <a:r>
              <a:rPr lang="en-US" altLang="en-US" sz="2100" dirty="0"/>
              <a:t> I chose something a little different. It’s a music festival called Burning Man. It’s held every year at the end of August. People go to the desert, make a camp, and have a party!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5091113" y="5704373"/>
            <a:ext cx="690086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100" b="1" dirty="0"/>
              <a:t>Teacher:</a:t>
            </a:r>
            <a:r>
              <a:rPr lang="en-US" altLang="en-US" sz="2100" dirty="0"/>
              <a:t> Wow, that’s a new one on me! Sounds fascinating. OK, I’d like you to write up your reports and hand them in to me by...</a:t>
            </a:r>
          </a:p>
        </p:txBody>
      </p:sp>
      <p:pic>
        <p:nvPicPr>
          <p:cNvPr id="5" name="15 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3087" y="186939"/>
            <a:ext cx="717551" cy="717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26" y="89083"/>
            <a:ext cx="6292274" cy="886690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Diwali </a:t>
            </a:r>
            <a:r>
              <a:rPr lang="en-US" dirty="0"/>
              <a:t>= Festival of Lights: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 smtClean="0"/>
              <a:t>sáng</a:t>
            </a:r>
            <a:endParaRPr lang="en-US" dirty="0"/>
          </a:p>
        </p:txBody>
      </p:sp>
      <p:pic>
        <p:nvPicPr>
          <p:cNvPr id="1026" name="Picture 2" descr="Diwali trading brings cheer to Indian stock market as large companies offer  recovery hop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81"/>
          <a:stretch/>
        </p:blipFill>
        <p:spPr bwMode="auto">
          <a:xfrm>
            <a:off x="139699" y="1035627"/>
            <a:ext cx="4275284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 Elephant Race Festival (in Dak Lak, VietNam) ý tưởng | du lịch, văn hóa,  lễ h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557" y="735824"/>
            <a:ext cx="4451927" cy="29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400800" y="168365"/>
            <a:ext cx="6292274" cy="56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Elephant Race Festival: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 smtClean="0"/>
              <a:t>voi</a:t>
            </a:r>
            <a:endParaRPr lang="en-US" dirty="0"/>
          </a:p>
        </p:txBody>
      </p:sp>
      <p:pic>
        <p:nvPicPr>
          <p:cNvPr id="1032" name="Picture 8" descr="La Tomatina by jromano444 on emaz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b="11081"/>
          <a:stretch/>
        </p:blipFill>
        <p:spPr bwMode="auto">
          <a:xfrm>
            <a:off x="4440765" y="4045528"/>
            <a:ext cx="3839634" cy="282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280399" y="4779856"/>
            <a:ext cx="3348182" cy="11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La Tomatina: </a:t>
            </a:r>
            <a:endParaRPr lang="en-US" dirty="0" smtClean="0"/>
          </a:p>
          <a:p>
            <a:pPr lvl="0"/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ném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chua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45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000" y="762000"/>
            <a:ext cx="11985625" cy="5962650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1.Did the teacher expect Nick to choose a Vietnamese festival? Why/ Why not?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</a:rPr>
              <a:t>No, she didn’t because she said “Oh really?” to show her surprise.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2.What do people do to celebrate Diwali?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</a:rPr>
              <a:t>People light candles and display off fireworks. 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3.Which festival is held in a small town?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</a:rPr>
              <a:t>It’s La </a:t>
            </a:r>
            <a:r>
              <a:rPr lang="en-US" sz="2800" dirty="0" err="1">
                <a:solidFill>
                  <a:srgbClr val="FF0000"/>
                </a:solidFill>
              </a:rPr>
              <a:t>Tomatina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4.Why does </a:t>
            </a:r>
            <a:r>
              <a:rPr lang="en-US" sz="2800" dirty="0" err="1">
                <a:solidFill>
                  <a:schemeClr val="tx1"/>
                </a:solidFill>
              </a:rPr>
              <a:t>Mi</a:t>
            </a:r>
            <a:r>
              <a:rPr lang="en-US" sz="2800" dirty="0">
                <a:solidFill>
                  <a:schemeClr val="tx1"/>
                </a:solidFill>
              </a:rPr>
              <a:t> think her festival is unusual?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</a:rPr>
              <a:t>Because to celebrate the festival people go to the desert, make a camp, and have a party.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5.What should the students do after this discussion with the teacher?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</a:rPr>
              <a:t>They should write up reports and hand them into the teacher.</a:t>
            </a:r>
          </a:p>
          <a:p>
            <a:pPr algn="ctr">
              <a:lnSpc>
                <a:spcPct val="150000"/>
              </a:lnSpc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2025" y="71150"/>
            <a:ext cx="999172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/>
                </a:solidFill>
              </a:rPr>
              <a:t>Listen and read. </a:t>
            </a:r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>
                <a:solidFill>
                  <a:schemeClr val="accent5"/>
                </a:solidFill>
              </a:rPr>
              <a:t>. Answer the following questions </a:t>
            </a:r>
          </a:p>
        </p:txBody>
      </p:sp>
      <p:sp>
        <p:nvSpPr>
          <p:cNvPr id="5" name="Oval 4"/>
          <p:cNvSpPr/>
          <p:nvPr/>
        </p:nvSpPr>
        <p:spPr>
          <a:xfrm>
            <a:off x="127000" y="0"/>
            <a:ext cx="696912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1</a:t>
            </a:r>
          </a:p>
        </p:txBody>
      </p:sp>
      <p:sp>
        <p:nvSpPr>
          <p:cNvPr id="7173" name="Rectangle 1"/>
          <p:cNvSpPr>
            <a:spLocks noChangeArrowheads="1"/>
          </p:cNvSpPr>
          <p:nvPr/>
        </p:nvSpPr>
        <p:spPr bwMode="auto">
          <a:xfrm>
            <a:off x="2762250" y="2827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650" y="5889625"/>
            <a:ext cx="815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437" y="-13494"/>
            <a:ext cx="775495" cy="77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5466522"/>
            <a:ext cx="846623" cy="16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5825" y="1066800"/>
            <a:ext cx="10515600" cy="5362575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82713" y="1343025"/>
          <a:ext cx="9599613" cy="4867275"/>
        </p:xfrm>
        <a:graphic>
          <a:graphicData uri="http://schemas.openxmlformats.org/drawingml/2006/table">
            <a:tbl>
              <a:tblPr/>
              <a:tblGrid>
                <a:gridCol w="7361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64070"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3A9F4"/>
                          </a:solidFill>
                          <a:effectLst/>
                        </a:rPr>
                        <a:t>1.</a:t>
                      </a:r>
                      <a:r>
                        <a:rPr lang="en-US" sz="3600">
                          <a:effectLst/>
                        </a:rPr>
                        <a:t>Nick chose the festival because he would like to see elephants racing.</a:t>
                      </a: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3600">
                        <a:effectLst/>
                      </a:endParaRP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3600" dirty="0">
                        <a:effectLst/>
                      </a:endParaRP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5250"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3A9F4"/>
                          </a:solidFill>
                          <a:effectLst/>
                        </a:rPr>
                        <a:t>2.</a:t>
                      </a:r>
                      <a:r>
                        <a:rPr lang="en-US" sz="3600">
                          <a:effectLst/>
                        </a:rPr>
                        <a:t>The 'Festival of Lights' is another name for Diwali.</a:t>
                      </a: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3600" dirty="0">
                        <a:effectLst/>
                      </a:endParaRP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3600">
                        <a:effectLst/>
                      </a:endParaRP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7797"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3A9F4"/>
                          </a:solidFill>
                          <a:effectLst/>
                        </a:rPr>
                        <a:t>3.</a:t>
                      </a:r>
                      <a:r>
                        <a:rPr lang="en-US" sz="3600">
                          <a:effectLst/>
                        </a:rPr>
                        <a:t>People throw tomatoes at each other for one day at La Tomatina.</a:t>
                      </a: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3600">
                        <a:effectLst/>
                      </a:endParaRP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3600">
                        <a:effectLst/>
                      </a:endParaRP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158">
                <a:tc>
                  <a:txBody>
                    <a:bodyPr/>
                    <a:lstStyle/>
                    <a:p>
                      <a:pPr fontAlgn="t"/>
                      <a:r>
                        <a:rPr lang="en-US" sz="3600" b="0">
                          <a:solidFill>
                            <a:srgbClr val="03A9F4"/>
                          </a:solidFill>
                          <a:effectLst/>
                        </a:rPr>
                        <a:t>4.</a:t>
                      </a:r>
                      <a:r>
                        <a:rPr lang="en-US" sz="3600">
                          <a:effectLst/>
                        </a:rPr>
                        <a:t>Burning Man is held in the desert.</a:t>
                      </a: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3600">
                        <a:effectLst/>
                      </a:endParaRP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3600" dirty="0">
                        <a:effectLst/>
                      </a:endParaRPr>
                    </a:p>
                  </a:txBody>
                  <a:tcPr marL="21415" marR="21415" marT="23555" marB="23555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8026" y="118924"/>
            <a:ext cx="102743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/>
                </a:solidFill>
              </a:rPr>
              <a:t>Read the conversation again. The tick (v) True (</a:t>
            </a:r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dirty="0">
                <a:solidFill>
                  <a:schemeClr val="accent5"/>
                </a:solidFill>
              </a:rPr>
              <a:t>) or False (</a:t>
            </a:r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chemeClr val="accent5"/>
                </a:solidFill>
              </a:rPr>
              <a:t>).</a:t>
            </a:r>
          </a:p>
        </p:txBody>
      </p:sp>
      <p:sp>
        <p:nvSpPr>
          <p:cNvPr id="5" name="Oval 4"/>
          <p:cNvSpPr/>
          <p:nvPr/>
        </p:nvSpPr>
        <p:spPr>
          <a:xfrm>
            <a:off x="0" y="0"/>
            <a:ext cx="790575" cy="762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2</a:t>
            </a:r>
          </a:p>
        </p:txBody>
      </p:sp>
      <p:sp>
        <p:nvSpPr>
          <p:cNvPr id="8219" name="Rectangle 1"/>
          <p:cNvSpPr>
            <a:spLocks noChangeArrowheads="1"/>
          </p:cNvSpPr>
          <p:nvPr/>
        </p:nvSpPr>
        <p:spPr bwMode="auto">
          <a:xfrm>
            <a:off x="2762250" y="2827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  <p:sp>
        <p:nvSpPr>
          <p:cNvPr id="7204" name="TextBox 21"/>
          <p:cNvSpPr txBox="1">
            <a:spLocks noChangeArrowheads="1"/>
          </p:cNvSpPr>
          <p:nvPr/>
        </p:nvSpPr>
        <p:spPr bwMode="auto">
          <a:xfrm>
            <a:off x="8934450" y="692944"/>
            <a:ext cx="647700" cy="646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1590675"/>
            <a:ext cx="8001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2990850"/>
            <a:ext cx="79851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63" y="4421188"/>
            <a:ext cx="7985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364163"/>
            <a:ext cx="8001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650" y="5889625"/>
            <a:ext cx="815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825" y="50800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9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4303643"/>
            <a:ext cx="1345010" cy="258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10103643" y="692944"/>
            <a:ext cx="647700" cy="646112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Vocabulary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61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1.  religious (</a:t>
            </a:r>
            <a:r>
              <a:rPr lang="en-US" dirty="0" err="1" smtClean="0"/>
              <a:t>adj</a:t>
            </a:r>
            <a:r>
              <a:rPr lang="en-US" dirty="0" smtClean="0"/>
              <a:t>): </a:t>
            </a:r>
            <a:r>
              <a:rPr lang="en-US" dirty="0" err="1" smtClean="0"/>
              <a:t>thuộc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tôn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religious festival: </a:t>
            </a:r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tôn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seasonal (</a:t>
            </a:r>
            <a:r>
              <a:rPr lang="en-US" dirty="0" err="1" smtClean="0"/>
              <a:t>adj</a:t>
            </a:r>
            <a:r>
              <a:rPr lang="en-US" dirty="0" smtClean="0"/>
              <a:t>): </a:t>
            </a:r>
            <a:r>
              <a:rPr lang="en-US" dirty="0" err="1" smtClean="0"/>
              <a:t>thuộc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seasonal festival: </a:t>
            </a:r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superstitious (</a:t>
            </a:r>
            <a:r>
              <a:rPr lang="en-US" dirty="0" err="1" smtClean="0"/>
              <a:t>adj</a:t>
            </a:r>
            <a:r>
              <a:rPr lang="en-US" dirty="0" smtClean="0"/>
              <a:t>):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mê</a:t>
            </a:r>
            <a:r>
              <a:rPr lang="en-US" dirty="0" smtClean="0"/>
              <a:t> </a:t>
            </a:r>
            <a:r>
              <a:rPr lang="en-US" dirty="0" err="1" smtClean="0"/>
              <a:t>tín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superstitious festival</a:t>
            </a:r>
          </a:p>
          <a:p>
            <a:pPr marL="0" indent="0">
              <a:buNone/>
            </a:pPr>
            <a:r>
              <a:rPr lang="en-US" dirty="0" smtClean="0"/>
              <a:t>4. music festival: </a:t>
            </a:r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nhạc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5. arts festival: </a:t>
            </a:r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nghệ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en-US" dirty="0" smtClean="0"/>
          </a:p>
          <a:p>
            <a:pPr marL="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6373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FESTIVALS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654" y="1022061"/>
            <a:ext cx="10515600" cy="4351338"/>
          </a:xfrm>
        </p:spPr>
        <p:txBody>
          <a:bodyPr/>
          <a:lstStyle/>
          <a:p>
            <a:pPr lvl="0"/>
            <a:r>
              <a:rPr lang="en-US" sz="3600" dirty="0"/>
              <a:t>Christmas: </a:t>
            </a:r>
            <a:r>
              <a:rPr lang="en-US" sz="3600" dirty="0" err="1"/>
              <a:t>lễ</a:t>
            </a:r>
            <a:r>
              <a:rPr lang="en-US" sz="3600" dirty="0"/>
              <a:t> </a:t>
            </a:r>
            <a:r>
              <a:rPr lang="en-US" sz="3600" dirty="0" err="1"/>
              <a:t>giáng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endParaRPr lang="en-US" sz="3600" dirty="0"/>
          </a:p>
          <a:p>
            <a:pPr lvl="0"/>
            <a:r>
              <a:rPr lang="en-US" sz="3600" dirty="0"/>
              <a:t>Rock in Rio: </a:t>
            </a:r>
            <a:r>
              <a:rPr lang="en-US" sz="3600" dirty="0" err="1"/>
              <a:t>lễ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nhạc</a:t>
            </a:r>
            <a:r>
              <a:rPr lang="en-US" sz="3600" dirty="0"/>
              <a:t> Rock ở Rio</a:t>
            </a:r>
          </a:p>
          <a:p>
            <a:pPr lvl="0"/>
            <a:r>
              <a:rPr lang="en-US" sz="3600" dirty="0"/>
              <a:t>Water Festival: </a:t>
            </a:r>
            <a:r>
              <a:rPr lang="en-US" sz="3600" dirty="0" err="1"/>
              <a:t>Lễ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té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endParaRPr lang="en-US" sz="3600" dirty="0"/>
          </a:p>
          <a:p>
            <a:pPr lvl="0"/>
            <a:r>
              <a:rPr lang="en-US" sz="3600" dirty="0"/>
              <a:t>Easter: </a:t>
            </a:r>
            <a:r>
              <a:rPr lang="en-US" sz="3600" dirty="0" err="1"/>
              <a:t>Lễ</a:t>
            </a:r>
            <a:r>
              <a:rPr lang="en-US" sz="3600" dirty="0"/>
              <a:t> </a:t>
            </a:r>
            <a:r>
              <a:rPr lang="en-US" sz="3600" dirty="0" err="1"/>
              <a:t>Phục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endParaRPr lang="en-US" sz="3600" dirty="0"/>
          </a:p>
          <a:p>
            <a:pPr lvl="0"/>
            <a:r>
              <a:rPr lang="en-US" sz="3600" dirty="0"/>
              <a:t>Cannes Film Festival: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hoan</a:t>
            </a:r>
            <a:r>
              <a:rPr lang="en-US" sz="3600" dirty="0"/>
              <a:t> </a:t>
            </a:r>
            <a:r>
              <a:rPr lang="en-US" sz="3600" dirty="0" err="1"/>
              <a:t>phim</a:t>
            </a:r>
            <a:r>
              <a:rPr lang="en-US" sz="3600" dirty="0"/>
              <a:t> Cannes</a:t>
            </a:r>
          </a:p>
          <a:p>
            <a:pPr lvl="0"/>
            <a:r>
              <a:rPr lang="en-US" sz="3600" dirty="0"/>
              <a:t>Halloween: </a:t>
            </a:r>
            <a:r>
              <a:rPr lang="en-US" sz="3600" dirty="0" err="1"/>
              <a:t>Lễ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endParaRPr lang="en-US" sz="3600" dirty="0"/>
          </a:p>
          <a:p>
            <a:pPr lvl="0"/>
            <a:r>
              <a:rPr lang="en-US" sz="3600" dirty="0"/>
              <a:t>Ghost Day: Vu </a:t>
            </a:r>
            <a:r>
              <a:rPr lang="en-US" sz="3600" dirty="0" err="1"/>
              <a:t>lan</a:t>
            </a:r>
            <a:r>
              <a:rPr lang="en-US" sz="3600" dirty="0"/>
              <a:t>, </a:t>
            </a:r>
            <a:r>
              <a:rPr lang="en-US" sz="3600" dirty="0" err="1"/>
              <a:t>còn</a:t>
            </a:r>
            <a:r>
              <a:rPr lang="en-US" sz="3600" dirty="0"/>
              <a:t> được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lễ</a:t>
            </a:r>
            <a:r>
              <a:rPr lang="en-US" sz="3600" dirty="0"/>
              <a:t> </a:t>
            </a:r>
            <a:r>
              <a:rPr lang="en-US" sz="3600" dirty="0" err="1"/>
              <a:t>báo</a:t>
            </a:r>
            <a:r>
              <a:rPr lang="en-US" sz="3600" dirty="0"/>
              <a:t> </a:t>
            </a:r>
            <a:r>
              <a:rPr lang="en-US" sz="3600" dirty="0" err="1"/>
              <a:t>hiếu</a:t>
            </a:r>
            <a:endParaRPr lang="en-US" sz="3600" dirty="0"/>
          </a:p>
          <a:p>
            <a:pPr lvl="0"/>
            <a:r>
              <a:rPr lang="en-US" sz="3600" dirty="0" smtClean="0"/>
              <a:t>Thanksgiving</a:t>
            </a:r>
            <a:r>
              <a:rPr lang="en-US" sz="3600" dirty="0"/>
              <a:t>: </a:t>
            </a:r>
            <a:r>
              <a:rPr lang="en-US" sz="3600" dirty="0" err="1"/>
              <a:t>Lễ</a:t>
            </a:r>
            <a:r>
              <a:rPr lang="en-US" sz="3600" dirty="0"/>
              <a:t> </a:t>
            </a:r>
            <a:r>
              <a:rPr lang="en-US" sz="3600" dirty="0" err="1"/>
              <a:t>Tạ</a:t>
            </a:r>
            <a:r>
              <a:rPr lang="en-US" sz="3600" dirty="0"/>
              <a:t> </a:t>
            </a:r>
            <a:r>
              <a:rPr lang="en-US" sz="3600" dirty="0" err="1"/>
              <a:t>ơn</a:t>
            </a:r>
            <a:endParaRPr lang="en-US" sz="3600" dirty="0"/>
          </a:p>
          <a:p>
            <a:pPr lvl="0"/>
            <a:r>
              <a:rPr lang="en-US" sz="3600" dirty="0"/>
              <a:t>Mid – </a:t>
            </a:r>
            <a:r>
              <a:rPr lang="en-US" sz="3600" dirty="0" err="1"/>
              <a:t>Autunm</a:t>
            </a:r>
            <a:r>
              <a:rPr lang="en-US" sz="3600" dirty="0"/>
              <a:t> Festival : </a:t>
            </a:r>
            <a:r>
              <a:rPr lang="en-US" sz="3600" dirty="0" err="1"/>
              <a:t>Tết</a:t>
            </a:r>
            <a:r>
              <a:rPr lang="en-US" sz="3600" dirty="0"/>
              <a:t> </a:t>
            </a:r>
            <a:r>
              <a:rPr lang="en-US" sz="3600" dirty="0" err="1"/>
              <a:t>trung</a:t>
            </a:r>
            <a:r>
              <a:rPr lang="en-US" sz="3600" dirty="0"/>
              <a:t> </a:t>
            </a:r>
            <a:r>
              <a:rPr lang="en-US" sz="3600" dirty="0" err="1"/>
              <a:t>thu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640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2133</TotalTime>
  <Words>551</Words>
  <Application>Microsoft Office PowerPoint</Application>
  <PresentationFormat>Widescreen</PresentationFormat>
  <Paragraphs>123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 Black</vt:lpstr>
      <vt:lpstr>Arial</vt:lpstr>
      <vt:lpstr>Adobe Heiti Std R</vt:lpstr>
      <vt:lpstr>Helvetica Neue</vt:lpstr>
      <vt:lpstr>Calibri Light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FESTIVALS</vt:lpstr>
      <vt:lpstr>PowerPoint Presentation</vt:lpstr>
      <vt:lpstr>PowerPoint Presentation</vt:lpstr>
      <vt:lpstr>PowerPoint Presentation</vt:lpstr>
    </vt:vector>
  </TitlesOfParts>
  <Manager>0986080588</Manager>
  <Company>LÊ THANH HUYỀN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E7-U9-GETTING-JESS</dc:title>
  <dc:creator>JESSICA LEE</dc:creator>
  <cp:lastModifiedBy>My Laptop</cp:lastModifiedBy>
  <cp:revision>138</cp:revision>
  <dcterms:created xsi:type="dcterms:W3CDTF">2018-11-05T02:58:53Z</dcterms:created>
  <dcterms:modified xsi:type="dcterms:W3CDTF">2021-03-01T02:16:37Z</dcterms:modified>
</cp:coreProperties>
</file>